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7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12192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ontserrat" panose="00000500000000000000" pitchFamily="2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13"/>
  </p:normalViewPr>
  <p:slideViewPr>
    <p:cSldViewPr snapToGrid="0" snapToObjects="1">
      <p:cViewPr varScale="1">
        <p:scale>
          <a:sx n="80" d="100"/>
          <a:sy n="80" d="100"/>
        </p:scale>
        <p:origin x="7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0969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8872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10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9.svg"/><Relationship Id="rId4" Type="http://schemas.openxmlformats.org/officeDocument/2006/relationships/image" Target="../media/image11.sv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4189952" y="2218413"/>
            <a:ext cx="7667613" cy="243505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6394"/>
              </a:lnSpc>
              <a:buNone/>
            </a:pPr>
            <a:r>
              <a:rPr lang="en-US" sz="5400" dirty="0">
                <a:solidFill>
                  <a:srgbClr val="FFFFFF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Progetto per  il corso di  Ingegneria del Software Avanzata</a:t>
            </a:r>
            <a:endParaRPr lang="en-US" dirty="0"/>
          </a:p>
        </p:txBody>
      </p:sp>
      <p:pic>
        <p:nvPicPr>
          <p:cNvPr id="3" name="Object 2" descr="preencoded.png"/>
          <p:cNvPicPr>
            <a:picLocks noChangeAspect="1"/>
          </p:cNvPicPr>
          <p:nvPr/>
        </p:nvPicPr>
        <p:blipFill>
          <a:blip r:embed="rId3"/>
          <a:srcRect l="31481" r="31481"/>
          <a:stretch/>
        </p:blipFill>
        <p:spPr>
          <a:xfrm>
            <a:off x="0" y="0"/>
            <a:ext cx="3809047" cy="685628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4189946" y="0"/>
            <a:ext cx="7999006" cy="1314121"/>
          </a:xfrm>
          <a:prstGeom prst="rect">
            <a:avLst/>
          </a:prstGeom>
          <a:solidFill>
            <a:srgbClr val="333333"/>
          </a:solidFill>
        </p:spPr>
      </p:sp>
      <p:sp>
        <p:nvSpPr>
          <p:cNvPr id="3" name="Object 2"/>
          <p:cNvSpPr/>
          <p:nvPr/>
        </p:nvSpPr>
        <p:spPr>
          <a:xfrm>
            <a:off x="4313746" y="379952"/>
            <a:ext cx="7751412" cy="56373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444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Chat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0" y="0"/>
            <a:ext cx="4199475" cy="6865808"/>
          </a:xfrm>
          <a:prstGeom prst="rect">
            <a:avLst/>
          </a:prstGeom>
          <a:solidFill>
            <a:srgbClr val="00A0B0"/>
          </a:solidFill>
        </p:spPr>
      </p:sp>
      <p:pic>
        <p:nvPicPr>
          <p:cNvPr id="5" name="Object 4" descr="preencoded.png"/>
          <p:cNvPicPr>
            <a:picLocks noChangeAspect="1"/>
          </p:cNvPicPr>
          <p:nvPr/>
        </p:nvPicPr>
        <p:blipFill>
          <a:blip r:embed="rId3"/>
          <a:srcRect l="27063" r="27063"/>
          <a:stretch/>
        </p:blipFill>
        <p:spPr>
          <a:xfrm>
            <a:off x="0" y="0"/>
            <a:ext cx="4199475" cy="6865808"/>
          </a:xfrm>
          <a:prstGeom prst="rect">
            <a:avLst/>
          </a:prstGeom>
        </p:spPr>
      </p:pic>
      <p:sp>
        <p:nvSpPr>
          <p:cNvPr id="6" name="Object 5"/>
          <p:cNvSpPr/>
          <p:nvPr/>
        </p:nvSpPr>
        <p:spPr>
          <a:xfrm>
            <a:off x="4666083" y="1848975"/>
            <a:ext cx="7046738" cy="128555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</p:sp>
      <p:sp>
        <p:nvSpPr>
          <p:cNvPr id="7" name="Object 6"/>
          <p:cNvSpPr/>
          <p:nvPr/>
        </p:nvSpPr>
        <p:spPr>
          <a:xfrm>
            <a:off x="4951762" y="2071209"/>
            <a:ext cx="7227668" cy="7613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000"/>
              </a:lnSpc>
              <a:buNone/>
            </a:pPr>
            <a:r>
              <a:rPr lang="en-US" sz="14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Una volta selezionata questa funzionalità dalla Home Page si viene rimandati ad una pagina con i messaggi già scambiati tra client e server e un campo di input per scrivere un nuovo messaggio da inviare al server</a:t>
            </a:r>
            <a:endParaRPr lang="en-US" dirty="0"/>
          </a:p>
        </p:txBody>
      </p:sp>
      <p:sp>
        <p:nvSpPr>
          <p:cNvPr id="8" name="Object 7"/>
          <p:cNvSpPr/>
          <p:nvPr/>
        </p:nvSpPr>
        <p:spPr>
          <a:xfrm>
            <a:off x="4666083" y="3442427"/>
            <a:ext cx="7046738" cy="1285554"/>
          </a:xfrm>
          <a:prstGeom prst="rect">
            <a:avLst/>
          </a:prstGeom>
          <a:noFill/>
        </p:spPr>
      </p:sp>
      <p:sp>
        <p:nvSpPr>
          <p:cNvPr id="9" name="Object 8"/>
          <p:cNvSpPr/>
          <p:nvPr/>
        </p:nvSpPr>
        <p:spPr>
          <a:xfrm>
            <a:off x="4951762" y="3664661"/>
            <a:ext cx="7227668" cy="25377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000"/>
              </a:lnSpc>
              <a:buNone/>
            </a:pPr>
            <a:r>
              <a:rPr lang="en-US" sz="14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Mostrare i messaggi già scambiati: </a:t>
            </a:r>
            <a:endParaRPr lang="en-US" dirty="0"/>
          </a:p>
        </p:txBody>
      </p:sp>
      <p:sp>
        <p:nvSpPr>
          <p:cNvPr id="10" name="Object 9"/>
          <p:cNvSpPr/>
          <p:nvPr/>
        </p:nvSpPr>
        <p:spPr>
          <a:xfrm>
            <a:off x="4951762" y="3991406"/>
            <a:ext cx="7227668" cy="50755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000"/>
              </a:lnSpc>
              <a:spcBef>
                <a:spcPts val="564"/>
              </a:spcBef>
              <a:buNone/>
            </a:pPr>
            <a:r>
              <a:rPr lang="en-US" sz="14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 ne esistono, verranno mostrate delle card contenenti i messaggi scambiati tra client e server </a:t>
            </a:r>
            <a:endParaRPr lang="en-US" dirty="0"/>
          </a:p>
        </p:txBody>
      </p:sp>
      <p:sp>
        <p:nvSpPr>
          <p:cNvPr id="11" name="Object 10"/>
          <p:cNvSpPr/>
          <p:nvPr/>
        </p:nvSpPr>
        <p:spPr>
          <a:xfrm>
            <a:off x="4666083" y="5035878"/>
            <a:ext cx="7046738" cy="1285554"/>
          </a:xfrm>
          <a:prstGeom prst="rect">
            <a:avLst/>
          </a:prstGeom>
          <a:noFill/>
        </p:spPr>
      </p:sp>
      <p:sp>
        <p:nvSpPr>
          <p:cNvPr id="12" name="Object 11"/>
          <p:cNvSpPr/>
          <p:nvPr/>
        </p:nvSpPr>
        <p:spPr>
          <a:xfrm>
            <a:off x="4951762" y="5258112"/>
            <a:ext cx="7227668" cy="50755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000"/>
              </a:lnSpc>
              <a:buNone/>
            </a:pPr>
            <a:r>
              <a:rPr lang="en-US" sz="1428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Nella pagina è presente un campo di input in cui inserire un nuovo messaggio da inviare al client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4189952" y="2218413"/>
            <a:ext cx="7667613" cy="243505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6394"/>
              </a:lnSpc>
              <a:buNone/>
            </a:pPr>
            <a:r>
              <a:rPr lang="en-US" sz="5400" dirty="0" err="1">
                <a:solidFill>
                  <a:srgbClr val="FFFFFF"/>
                </a:solidFill>
                <a:latin typeface="Trocchi" pitchFamily="34" charset="0"/>
                <a:ea typeface="Trocchi" pitchFamily="34" charset="-122"/>
              </a:rPr>
              <a:t>Applicazione</a:t>
            </a:r>
            <a:r>
              <a:rPr lang="en-US" sz="5400" dirty="0">
                <a:solidFill>
                  <a:srgbClr val="FFFFFF"/>
                </a:solidFill>
                <a:latin typeface="Trocchi" pitchFamily="34" charset="0"/>
                <a:ea typeface="Trocchi" pitchFamily="34" charset="-122"/>
              </a:rPr>
              <a:t> server-client per lo </a:t>
            </a:r>
            <a:r>
              <a:rPr lang="en-US" sz="5400" dirty="0" err="1">
                <a:solidFill>
                  <a:srgbClr val="FFFFFF"/>
                </a:solidFill>
                <a:latin typeface="Trocchi" pitchFamily="34" charset="0"/>
                <a:ea typeface="Trocchi" pitchFamily="34" charset="-122"/>
              </a:rPr>
              <a:t>scambio</a:t>
            </a:r>
            <a:r>
              <a:rPr lang="en-US" sz="5400" dirty="0">
                <a:solidFill>
                  <a:srgbClr val="FFFFFF"/>
                </a:solidFill>
                <a:latin typeface="Trocchi" pitchFamily="34" charset="0"/>
                <a:ea typeface="Trocchi" pitchFamily="34" charset="-122"/>
              </a:rPr>
              <a:t> di </a:t>
            </a:r>
            <a:r>
              <a:rPr lang="en-US" sz="5400" dirty="0" err="1">
                <a:solidFill>
                  <a:srgbClr val="FFFFFF"/>
                </a:solidFill>
                <a:latin typeface="Trocchi" pitchFamily="34" charset="0"/>
                <a:ea typeface="Trocchi" pitchFamily="34" charset="-122"/>
              </a:rPr>
              <a:t>dati</a:t>
            </a:r>
            <a:r>
              <a:rPr lang="en-US" sz="5400" dirty="0">
                <a:solidFill>
                  <a:srgbClr val="FFFFFF"/>
                </a:solidFill>
                <a:latin typeface="Trocchi" pitchFamily="34" charset="0"/>
                <a:ea typeface="Trocchi" pitchFamily="34" charset="-122"/>
              </a:rPr>
              <a:t> </a:t>
            </a:r>
            <a:r>
              <a:rPr lang="en-US" sz="5400" dirty="0" err="1">
                <a:solidFill>
                  <a:srgbClr val="FFFFFF"/>
                </a:solidFill>
                <a:latin typeface="Trocchi" pitchFamily="34" charset="0"/>
                <a:ea typeface="Trocchi" pitchFamily="34" charset="-122"/>
              </a:rPr>
              <a:t>tramite</a:t>
            </a:r>
            <a:r>
              <a:rPr lang="en-US" sz="5400" dirty="0">
                <a:solidFill>
                  <a:srgbClr val="FFFFFF"/>
                </a:solidFill>
                <a:latin typeface="Trocchi" pitchFamily="34" charset="0"/>
                <a:ea typeface="Trocchi" pitchFamily="34" charset="-122"/>
              </a:rPr>
              <a:t> web socket</a:t>
            </a:r>
            <a:endParaRPr lang="en-US" dirty="0"/>
          </a:p>
        </p:txBody>
      </p:sp>
      <p:pic>
        <p:nvPicPr>
          <p:cNvPr id="3" name="Object 2" descr="preencoded.png"/>
          <p:cNvPicPr>
            <a:picLocks noChangeAspect="1"/>
          </p:cNvPicPr>
          <p:nvPr/>
        </p:nvPicPr>
        <p:blipFill>
          <a:blip r:embed="rId3"/>
          <a:srcRect l="31481" r="31481"/>
          <a:stretch/>
        </p:blipFill>
        <p:spPr>
          <a:xfrm>
            <a:off x="0" y="0"/>
            <a:ext cx="3809047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043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379952"/>
            <a:ext cx="12188952" cy="56373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444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Tecnologie utilizzate: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2271668" y="1017968"/>
            <a:ext cx="7645616" cy="112747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4440"/>
              </a:lnSpc>
              <a:spcBef>
                <a:spcPts val="573"/>
              </a:spcBef>
              <a:buNone/>
            </a:pPr>
            <a:r>
              <a:rPr lang="en-US" sz="3750" dirty="0">
                <a:solidFill>
                  <a:srgbClr val="FFFFFF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Cordova Framework, Node.js, Express.js and React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987972" y="3061522"/>
            <a:ext cx="1428393" cy="1428393"/>
          </a:xfrm>
          <a:prstGeom prst="ellipse">
            <a:avLst/>
          </a:prstGeom>
          <a:solidFill>
            <a:srgbClr val="00A0B0"/>
          </a:solidFill>
        </p:spPr>
      </p:sp>
      <p:pic>
        <p:nvPicPr>
          <p:cNvPr id="5" name="Object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84560" y="3449307"/>
            <a:ext cx="438040" cy="676106"/>
          </a:xfrm>
          <a:prstGeom prst="rect">
            <a:avLst/>
          </a:prstGeom>
        </p:spPr>
      </p:pic>
      <p:sp>
        <p:nvSpPr>
          <p:cNvPr id="6" name="Object 5"/>
          <p:cNvSpPr/>
          <p:nvPr/>
        </p:nvSpPr>
        <p:spPr>
          <a:xfrm>
            <a:off x="455657" y="4568833"/>
            <a:ext cx="2493022" cy="2559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16"/>
              </a:lnSpc>
              <a:buNone/>
            </a:pPr>
            <a:r>
              <a:rPr lang="en-US" sz="144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Cordova Framework</a:t>
            </a:r>
            <a:endParaRPr lang="en-US" dirty="0"/>
          </a:p>
        </p:txBody>
      </p:sp>
      <p:sp>
        <p:nvSpPr>
          <p:cNvPr id="7" name="Object 6"/>
          <p:cNvSpPr/>
          <p:nvPr/>
        </p:nvSpPr>
        <p:spPr>
          <a:xfrm>
            <a:off x="455657" y="4897840"/>
            <a:ext cx="2493022" cy="127984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680"/>
              </a:lnSpc>
              <a:spcBef>
                <a:spcPts val="564"/>
              </a:spcBef>
              <a:buNone/>
            </a:pPr>
            <a:r>
              <a:rPr lang="it-IT" sz="1200" b="0" i="0" dirty="0">
                <a:solidFill>
                  <a:srgbClr val="D1D5DB"/>
                </a:solidFill>
                <a:effectLst/>
                <a:latin typeface="Söhne"/>
              </a:rPr>
              <a:t>Un framework per lo sviluppo di applicazioni mobili che consente ai programmatori di creare app per diverse piattaforme utilizzando HTML, CSS e JavaScript.</a:t>
            </a:r>
            <a:endParaRPr lang="en-US" dirty="0"/>
          </a:p>
        </p:txBody>
      </p:sp>
      <p:sp>
        <p:nvSpPr>
          <p:cNvPr id="8" name="Object 7"/>
          <p:cNvSpPr/>
          <p:nvPr/>
        </p:nvSpPr>
        <p:spPr>
          <a:xfrm>
            <a:off x="3916177" y="3061522"/>
            <a:ext cx="1428393" cy="1428393"/>
          </a:xfrm>
          <a:prstGeom prst="ellipse">
            <a:avLst/>
          </a:prstGeom>
          <a:solidFill>
            <a:srgbClr val="00A0B0"/>
          </a:solidFill>
        </p:spPr>
      </p:sp>
      <p:pic>
        <p:nvPicPr>
          <p:cNvPr id="9" name="Object 8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278854" y="3474417"/>
            <a:ext cx="714196" cy="609448"/>
          </a:xfrm>
          <a:prstGeom prst="rect">
            <a:avLst/>
          </a:prstGeom>
        </p:spPr>
      </p:pic>
      <p:sp>
        <p:nvSpPr>
          <p:cNvPr id="10" name="Object 9"/>
          <p:cNvSpPr/>
          <p:nvPr/>
        </p:nvSpPr>
        <p:spPr>
          <a:xfrm>
            <a:off x="3347200" y="4568833"/>
            <a:ext cx="2566346" cy="2559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16"/>
              </a:lnSpc>
              <a:buNone/>
            </a:pPr>
            <a:r>
              <a:rPr lang="en-US" sz="144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Node.js</a:t>
            </a:r>
            <a:endParaRPr lang="en-US" dirty="0"/>
          </a:p>
        </p:txBody>
      </p:sp>
      <p:sp>
        <p:nvSpPr>
          <p:cNvPr id="11" name="Object 10"/>
          <p:cNvSpPr/>
          <p:nvPr/>
        </p:nvSpPr>
        <p:spPr>
          <a:xfrm>
            <a:off x="3347200" y="4897840"/>
            <a:ext cx="2566346" cy="85322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680"/>
              </a:lnSpc>
              <a:spcBef>
                <a:spcPts val="564"/>
              </a:spcBef>
              <a:buNone/>
            </a:pPr>
            <a:r>
              <a:rPr lang="it-IT" sz="1200" b="0" i="0" dirty="0">
                <a:solidFill>
                  <a:srgbClr val="D1D5DB"/>
                </a:solidFill>
                <a:effectLst/>
                <a:latin typeface="Söhne"/>
              </a:rPr>
              <a:t>Un ambiente di esecuzione per JavaScript che consente ai programmatori di sviluppare applicazioni lato server.</a:t>
            </a:r>
            <a:endParaRPr lang="en-US" dirty="0"/>
          </a:p>
        </p:txBody>
      </p:sp>
      <p:sp>
        <p:nvSpPr>
          <p:cNvPr id="12" name="Object 11"/>
          <p:cNvSpPr/>
          <p:nvPr/>
        </p:nvSpPr>
        <p:spPr>
          <a:xfrm>
            <a:off x="6844382" y="3061522"/>
            <a:ext cx="1428393" cy="1428393"/>
          </a:xfrm>
          <a:prstGeom prst="ellipse">
            <a:avLst/>
          </a:prstGeom>
          <a:solidFill>
            <a:srgbClr val="00A0B0"/>
          </a:solidFill>
        </p:spPr>
      </p:sp>
      <p:pic>
        <p:nvPicPr>
          <p:cNvPr id="13" name="Object 1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32167" y="3440937"/>
            <a:ext cx="657061" cy="676106"/>
          </a:xfrm>
          <a:prstGeom prst="rect">
            <a:avLst/>
          </a:prstGeom>
        </p:spPr>
      </p:pic>
      <p:sp>
        <p:nvSpPr>
          <p:cNvPr id="14" name="Object 13"/>
          <p:cNvSpPr/>
          <p:nvPr/>
        </p:nvSpPr>
        <p:spPr>
          <a:xfrm>
            <a:off x="6317305" y="4568833"/>
            <a:ext cx="2482547" cy="2559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16"/>
              </a:lnSpc>
              <a:buNone/>
            </a:pPr>
            <a:r>
              <a:rPr lang="en-US" sz="144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Express.js</a:t>
            </a:r>
            <a:endParaRPr lang="en-US" dirty="0"/>
          </a:p>
        </p:txBody>
      </p:sp>
      <p:sp>
        <p:nvSpPr>
          <p:cNvPr id="15" name="Object 14"/>
          <p:cNvSpPr/>
          <p:nvPr/>
        </p:nvSpPr>
        <p:spPr>
          <a:xfrm>
            <a:off x="6317305" y="4897840"/>
            <a:ext cx="2482547" cy="85322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680"/>
              </a:lnSpc>
              <a:spcBef>
                <a:spcPts val="564"/>
              </a:spcBef>
              <a:buNone/>
            </a:pPr>
            <a:r>
              <a:rPr lang="it-IT" sz="1200" b="0" i="0" dirty="0">
                <a:solidFill>
                  <a:srgbClr val="D1D5DB"/>
                </a:solidFill>
                <a:effectLst/>
                <a:latin typeface="Söhne"/>
              </a:rPr>
              <a:t>Un framework per applicazioni web per Node.js che semplifica lo sviluppo di applicazioni web e API.</a:t>
            </a:r>
            <a:endParaRPr lang="en-US" dirty="0"/>
          </a:p>
        </p:txBody>
      </p:sp>
      <p:sp>
        <p:nvSpPr>
          <p:cNvPr id="16" name="Object 15"/>
          <p:cNvSpPr/>
          <p:nvPr/>
        </p:nvSpPr>
        <p:spPr>
          <a:xfrm>
            <a:off x="9772587" y="3061522"/>
            <a:ext cx="1428393" cy="1428393"/>
          </a:xfrm>
          <a:prstGeom prst="ellipse">
            <a:avLst/>
          </a:prstGeom>
          <a:solidFill>
            <a:srgbClr val="00A0B0"/>
          </a:solidFill>
        </p:spPr>
      </p:sp>
      <p:pic>
        <p:nvPicPr>
          <p:cNvPr id="17" name="Object 16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277546" y="3507896"/>
            <a:ext cx="418995" cy="542789"/>
          </a:xfrm>
          <a:prstGeom prst="rect">
            <a:avLst/>
          </a:prstGeom>
        </p:spPr>
      </p:pic>
      <p:sp>
        <p:nvSpPr>
          <p:cNvPr id="18" name="Object 17"/>
          <p:cNvSpPr/>
          <p:nvPr/>
        </p:nvSpPr>
        <p:spPr>
          <a:xfrm>
            <a:off x="9177424" y="4568833"/>
            <a:ext cx="2618720" cy="2559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16"/>
              </a:lnSpc>
              <a:buNone/>
            </a:pPr>
            <a:r>
              <a:rPr lang="en-US" sz="144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React</a:t>
            </a:r>
            <a:endParaRPr lang="en-US" dirty="0"/>
          </a:p>
        </p:txBody>
      </p:sp>
      <p:sp>
        <p:nvSpPr>
          <p:cNvPr id="19" name="Object 18"/>
          <p:cNvSpPr/>
          <p:nvPr/>
        </p:nvSpPr>
        <p:spPr>
          <a:xfrm>
            <a:off x="9177424" y="4897840"/>
            <a:ext cx="2618720" cy="85322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680"/>
              </a:lnSpc>
              <a:spcBef>
                <a:spcPts val="564"/>
              </a:spcBef>
              <a:buNone/>
            </a:pPr>
            <a:r>
              <a:rPr lang="it-IT" sz="1200" b="0" i="0" dirty="0">
                <a:solidFill>
                  <a:srgbClr val="D1D5DB"/>
                </a:solidFill>
                <a:effectLst/>
                <a:latin typeface="Söhne"/>
              </a:rPr>
              <a:t>Una libreria JavaScript per la costruzione di interfacce utente che viene utilizzata per creare applicazioni interattive a singola pagina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0"/>
            <a:ext cx="0" cy="274320"/>
          </a:xfrm>
          <a:prstGeom prst="rect">
            <a:avLst/>
          </a:prstGeom>
          <a:noFill/>
        </p:spPr>
      </p:sp>
      <p:sp>
        <p:nvSpPr>
          <p:cNvPr id="3" name="Object 2"/>
          <p:cNvSpPr/>
          <p:nvPr/>
        </p:nvSpPr>
        <p:spPr>
          <a:xfrm>
            <a:off x="0" y="379952"/>
            <a:ext cx="12188952" cy="56373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444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 Librerie di Test: NYC, Sinon, Mocha e Chai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987972" y="2129972"/>
            <a:ext cx="1428393" cy="1428393"/>
          </a:xfrm>
          <a:prstGeom prst="ellipse">
            <a:avLst/>
          </a:prstGeom>
          <a:solidFill>
            <a:srgbClr val="00A0B0"/>
          </a:solidFill>
        </p:spPr>
      </p:sp>
      <p:pic>
        <p:nvPicPr>
          <p:cNvPr id="5" name="Object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92493" y="2501017"/>
            <a:ext cx="628493" cy="704674"/>
          </a:xfrm>
          <a:prstGeom prst="rect">
            <a:avLst/>
          </a:prstGeom>
        </p:spPr>
      </p:pic>
      <p:sp>
        <p:nvSpPr>
          <p:cNvPr id="6" name="Object 5"/>
          <p:cNvSpPr/>
          <p:nvPr/>
        </p:nvSpPr>
        <p:spPr>
          <a:xfrm>
            <a:off x="528981" y="3637283"/>
            <a:ext cx="2346373" cy="2559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16"/>
              </a:lnSpc>
              <a:buNone/>
            </a:pPr>
            <a:r>
              <a:rPr lang="en-US" sz="144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NYC:</a:t>
            </a:r>
            <a:endParaRPr lang="en-US" dirty="0"/>
          </a:p>
        </p:txBody>
      </p:sp>
      <p:sp>
        <p:nvSpPr>
          <p:cNvPr id="7" name="Object 6"/>
          <p:cNvSpPr/>
          <p:nvPr/>
        </p:nvSpPr>
        <p:spPr>
          <a:xfrm>
            <a:off x="528981" y="3966290"/>
            <a:ext cx="2346373" cy="6399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680"/>
              </a:lnSpc>
              <a:spcBef>
                <a:spcPts val="564"/>
              </a:spcBef>
              <a:buNone/>
            </a:pPr>
            <a:r>
              <a:rPr lang="it-IT" sz="1200" b="0" i="0" dirty="0">
                <a:solidFill>
                  <a:srgbClr val="D1D5DB"/>
                </a:solidFill>
                <a:effectLst/>
                <a:latin typeface="Söhne"/>
              </a:rPr>
              <a:t>La libreria di testing "</a:t>
            </a:r>
            <a:r>
              <a:rPr lang="it-IT" sz="1200" b="0" i="0" dirty="0" err="1">
                <a:solidFill>
                  <a:srgbClr val="D1D5DB"/>
                </a:solidFill>
                <a:effectLst/>
                <a:latin typeface="Söhne"/>
              </a:rPr>
              <a:t>nyc</a:t>
            </a:r>
            <a:r>
              <a:rPr lang="it-IT" sz="1200" b="0" i="0" dirty="0">
                <a:solidFill>
                  <a:srgbClr val="D1D5DB"/>
                </a:solidFill>
                <a:effectLst/>
                <a:latin typeface="Söhne"/>
              </a:rPr>
              <a:t>" è una popolare scelta per le applicazioni JavaScript.</a:t>
            </a:r>
            <a:endParaRPr lang="en-US" dirty="0"/>
          </a:p>
        </p:txBody>
      </p:sp>
      <p:sp>
        <p:nvSpPr>
          <p:cNvPr id="8" name="Object 7"/>
          <p:cNvSpPr/>
          <p:nvPr/>
        </p:nvSpPr>
        <p:spPr>
          <a:xfrm>
            <a:off x="3916177" y="2129972"/>
            <a:ext cx="1428393" cy="1428393"/>
          </a:xfrm>
          <a:prstGeom prst="ellipse">
            <a:avLst/>
          </a:prstGeom>
          <a:solidFill>
            <a:srgbClr val="00A0B0"/>
          </a:solidFill>
        </p:spPr>
      </p:sp>
      <p:pic>
        <p:nvPicPr>
          <p:cNvPr id="9" name="Object 8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79287" y="2434064"/>
            <a:ext cx="542789" cy="809423"/>
          </a:xfrm>
          <a:prstGeom prst="rect">
            <a:avLst/>
          </a:prstGeom>
        </p:spPr>
      </p:pic>
      <p:sp>
        <p:nvSpPr>
          <p:cNvPr id="10" name="Object 9"/>
          <p:cNvSpPr/>
          <p:nvPr/>
        </p:nvSpPr>
        <p:spPr>
          <a:xfrm>
            <a:off x="3436237" y="3637283"/>
            <a:ext cx="2388273" cy="2559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16"/>
              </a:lnSpc>
              <a:buNone/>
            </a:pPr>
            <a:r>
              <a:rPr lang="en-US" sz="144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Sinon:</a:t>
            </a:r>
            <a:endParaRPr lang="en-US" dirty="0"/>
          </a:p>
        </p:txBody>
      </p:sp>
      <p:sp>
        <p:nvSpPr>
          <p:cNvPr id="11" name="Object 10"/>
          <p:cNvSpPr/>
          <p:nvPr/>
        </p:nvSpPr>
        <p:spPr>
          <a:xfrm>
            <a:off x="3436237" y="3966290"/>
            <a:ext cx="2388273" cy="4266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680"/>
              </a:lnSpc>
              <a:spcBef>
                <a:spcPts val="564"/>
              </a:spcBef>
              <a:buNone/>
            </a:pPr>
            <a:r>
              <a:rPr lang="it-IT" sz="1200" b="0" i="0" dirty="0" err="1">
                <a:solidFill>
                  <a:srgbClr val="D1D5DB"/>
                </a:solidFill>
                <a:effectLst/>
                <a:latin typeface="Söhne"/>
              </a:rPr>
              <a:t>Sinon</a:t>
            </a:r>
            <a:r>
              <a:rPr lang="it-IT" sz="1200" b="0" i="0" dirty="0">
                <a:solidFill>
                  <a:srgbClr val="D1D5DB"/>
                </a:solidFill>
                <a:effectLst/>
                <a:latin typeface="Söhne"/>
              </a:rPr>
              <a:t> è una libreria per la creazione di test spy, </a:t>
            </a:r>
            <a:r>
              <a:rPr lang="it-IT" sz="1200" b="0" i="0" dirty="0" err="1">
                <a:solidFill>
                  <a:srgbClr val="D1D5DB"/>
                </a:solidFill>
                <a:effectLst/>
                <a:latin typeface="Söhne"/>
              </a:rPr>
              <a:t>stub</a:t>
            </a:r>
            <a:r>
              <a:rPr lang="it-IT" sz="1200" b="0" i="0" dirty="0">
                <a:solidFill>
                  <a:srgbClr val="D1D5DB"/>
                </a:solidFill>
                <a:effectLst/>
                <a:latin typeface="Söhne"/>
              </a:rPr>
              <a:t> e </a:t>
            </a:r>
            <a:r>
              <a:rPr lang="it-IT" sz="1200" b="0" i="0" dirty="0" err="1">
                <a:solidFill>
                  <a:srgbClr val="D1D5DB"/>
                </a:solidFill>
                <a:effectLst/>
                <a:latin typeface="Söhne"/>
              </a:rPr>
              <a:t>mock</a:t>
            </a:r>
            <a:r>
              <a:rPr lang="it-IT" sz="1200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  <a:endParaRPr lang="en-US" dirty="0"/>
          </a:p>
        </p:txBody>
      </p:sp>
      <p:sp>
        <p:nvSpPr>
          <p:cNvPr id="12" name="Object 11"/>
          <p:cNvSpPr/>
          <p:nvPr/>
        </p:nvSpPr>
        <p:spPr>
          <a:xfrm>
            <a:off x="6844382" y="2129972"/>
            <a:ext cx="1428393" cy="1428393"/>
          </a:xfrm>
          <a:prstGeom prst="ellipse">
            <a:avLst/>
          </a:prstGeom>
          <a:solidFill>
            <a:srgbClr val="00A0B0"/>
          </a:solidFill>
        </p:spPr>
      </p:sp>
      <p:pic>
        <p:nvPicPr>
          <p:cNvPr id="13" name="Object 1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32170" y="2509387"/>
            <a:ext cx="657061" cy="676106"/>
          </a:xfrm>
          <a:prstGeom prst="rect">
            <a:avLst/>
          </a:prstGeom>
        </p:spPr>
      </p:pic>
      <p:sp>
        <p:nvSpPr>
          <p:cNvPr id="14" name="Object 13"/>
          <p:cNvSpPr/>
          <p:nvPr/>
        </p:nvSpPr>
        <p:spPr>
          <a:xfrm>
            <a:off x="6443004" y="3637283"/>
            <a:ext cx="2231150" cy="2559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16"/>
              </a:lnSpc>
              <a:buNone/>
            </a:pPr>
            <a:r>
              <a:rPr lang="en-US" sz="144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Mocha:</a:t>
            </a:r>
            <a:endParaRPr lang="en-US" dirty="0"/>
          </a:p>
        </p:txBody>
      </p:sp>
      <p:sp>
        <p:nvSpPr>
          <p:cNvPr id="15" name="Object 14"/>
          <p:cNvSpPr/>
          <p:nvPr/>
        </p:nvSpPr>
        <p:spPr>
          <a:xfrm>
            <a:off x="6443004" y="3966290"/>
            <a:ext cx="2231150" cy="4266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680"/>
              </a:lnSpc>
              <a:spcBef>
                <a:spcPts val="564"/>
              </a:spcBef>
              <a:buNone/>
            </a:pPr>
            <a:r>
              <a:rPr lang="it-IT" sz="1200" b="0" i="0" dirty="0">
                <a:solidFill>
                  <a:srgbClr val="D1D5DB"/>
                </a:solidFill>
                <a:effectLst/>
                <a:latin typeface="Söhne"/>
              </a:rPr>
              <a:t>"</a:t>
            </a:r>
            <a:r>
              <a:rPr lang="it-IT" sz="1200" b="0" i="0" dirty="0" err="1">
                <a:solidFill>
                  <a:srgbClr val="D1D5DB"/>
                </a:solidFill>
                <a:effectLst/>
                <a:latin typeface="Söhne"/>
              </a:rPr>
              <a:t>Mocha</a:t>
            </a:r>
            <a:r>
              <a:rPr lang="it-IT" sz="1200" b="0" i="0" dirty="0">
                <a:solidFill>
                  <a:srgbClr val="D1D5DB"/>
                </a:solidFill>
                <a:effectLst/>
                <a:latin typeface="Söhne"/>
              </a:rPr>
              <a:t> è un framework di test JavaScript ricco di funzionalità."</a:t>
            </a:r>
            <a:endParaRPr lang="en-US" dirty="0"/>
          </a:p>
        </p:txBody>
      </p:sp>
      <p:sp>
        <p:nvSpPr>
          <p:cNvPr id="16" name="Object 15"/>
          <p:cNvSpPr/>
          <p:nvPr/>
        </p:nvSpPr>
        <p:spPr>
          <a:xfrm>
            <a:off x="9772587" y="2129972"/>
            <a:ext cx="1428393" cy="1428393"/>
          </a:xfrm>
          <a:prstGeom prst="ellipse">
            <a:avLst/>
          </a:prstGeom>
          <a:solidFill>
            <a:srgbClr val="00A0B0"/>
          </a:solidFill>
        </p:spPr>
      </p:sp>
      <p:pic>
        <p:nvPicPr>
          <p:cNvPr id="17" name="Object 16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277546" y="2576345"/>
            <a:ext cx="418995" cy="542789"/>
          </a:xfrm>
          <a:prstGeom prst="rect">
            <a:avLst/>
          </a:prstGeom>
        </p:spPr>
      </p:pic>
      <p:sp>
        <p:nvSpPr>
          <p:cNvPr id="18" name="Object 17"/>
          <p:cNvSpPr/>
          <p:nvPr/>
        </p:nvSpPr>
        <p:spPr>
          <a:xfrm>
            <a:off x="9255985" y="3637283"/>
            <a:ext cx="2461597" cy="2559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16"/>
              </a:lnSpc>
              <a:buNone/>
            </a:pPr>
            <a:r>
              <a:rPr lang="en-US" sz="144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Chai:</a:t>
            </a:r>
            <a:endParaRPr lang="en-US" dirty="0"/>
          </a:p>
        </p:txBody>
      </p:sp>
      <p:sp>
        <p:nvSpPr>
          <p:cNvPr id="19" name="Object 18"/>
          <p:cNvSpPr/>
          <p:nvPr/>
        </p:nvSpPr>
        <p:spPr>
          <a:xfrm>
            <a:off x="9255985" y="3966290"/>
            <a:ext cx="2461597" cy="4266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680"/>
              </a:lnSpc>
              <a:spcBef>
                <a:spcPts val="564"/>
              </a:spcBef>
              <a:buNone/>
            </a:pPr>
            <a:r>
              <a:rPr lang="it-IT" sz="1200" b="0" i="0" dirty="0" err="1">
                <a:solidFill>
                  <a:srgbClr val="D1D5DB"/>
                </a:solidFill>
                <a:effectLst/>
                <a:latin typeface="Söhne"/>
              </a:rPr>
              <a:t>Chai</a:t>
            </a:r>
            <a:r>
              <a:rPr lang="it-IT" sz="1200" b="0" i="0" dirty="0">
                <a:solidFill>
                  <a:srgbClr val="D1D5DB"/>
                </a:solidFill>
                <a:effectLst/>
                <a:latin typeface="Söhne"/>
              </a:rPr>
              <a:t> è una libreria di asserzioni per Node.js e il browser.</a:t>
            </a:r>
            <a:endParaRPr lang="en-US" dirty="0"/>
          </a:p>
        </p:txBody>
      </p:sp>
      <p:sp>
        <p:nvSpPr>
          <p:cNvPr id="21" name="Object 20"/>
          <p:cNvSpPr/>
          <p:nvPr/>
        </p:nvSpPr>
        <p:spPr>
          <a:xfrm>
            <a:off x="1887928" y="5909737"/>
            <a:ext cx="8394046" cy="6399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52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These four libraries are popular choices for testing JavaScript applications, and each has its own unique features and capabilities.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379952"/>
            <a:ext cx="12188952" cy="56373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444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Specifiche dei requisiti dell'applicazione 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952262" y="1401718"/>
            <a:ext cx="5446938" cy="481706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873"/>
              </a:lnSpc>
              <a:buSzPct val="100000"/>
              <a:buChar char="•"/>
            </a:pPr>
            <a:r>
              <a:rPr lang="en-US" sz="2052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Connessione</a:t>
            </a:r>
            <a:r>
              <a:rPr lang="en-US" sz="205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server client </a:t>
            </a:r>
            <a:r>
              <a:rPr lang="en-US" sz="2052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utilizzando</a:t>
            </a:r>
            <a:r>
              <a:rPr lang="en-US" sz="205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2052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websocket</a:t>
            </a:r>
            <a:endParaRPr lang="en-US" sz="2052" dirty="0">
              <a:solidFill>
                <a:srgbClr val="FFFFF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lvl="1" algn="l">
              <a:lnSpc>
                <a:spcPts val="1835"/>
              </a:lnSpc>
              <a:spcBef>
                <a:spcPts val="243"/>
              </a:spcBef>
              <a:buNone/>
            </a:pP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Consente agli utenti di connettere un server a uno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dispositivo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android (o un browser) in remoto</a:t>
            </a:r>
          </a:p>
          <a:p>
            <a:pPr marL="242900" indent="-242900" algn="l">
              <a:lnSpc>
                <a:spcPts val="2873"/>
              </a:lnSpc>
              <a:spcBef>
                <a:spcPts val="2338"/>
              </a:spcBef>
              <a:buSzPct val="100000"/>
              <a:buChar char="•"/>
            </a:pPr>
            <a:r>
              <a:rPr lang="en-US" sz="205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Invio di </a:t>
            </a:r>
            <a:r>
              <a:rPr lang="en-US" sz="2052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comandi</a:t>
            </a:r>
            <a:r>
              <a:rPr lang="en-US" sz="205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dal server al client</a:t>
            </a:r>
          </a:p>
          <a:p>
            <a:pPr lvl="1" algn="l">
              <a:lnSpc>
                <a:spcPts val="1835"/>
              </a:lnSpc>
              <a:spcBef>
                <a:spcPts val="243"/>
              </a:spcBef>
              <a:buNone/>
            </a:pP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Gli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utenti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lato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server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possono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inviare comandi al client</a:t>
            </a:r>
          </a:p>
          <a:p>
            <a:pPr marL="242900" indent="-242900" algn="l">
              <a:lnSpc>
                <a:spcPts val="2873"/>
              </a:lnSpc>
              <a:spcBef>
                <a:spcPts val="2338"/>
              </a:spcBef>
              <a:buSzPct val="100000"/>
              <a:buChar char="•"/>
            </a:pPr>
            <a:r>
              <a:rPr lang="en-US" sz="205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Ricezione di dati dal server al client</a:t>
            </a:r>
          </a:p>
          <a:p>
            <a:pPr lvl="1" algn="l">
              <a:lnSpc>
                <a:spcPts val="1835"/>
              </a:lnSpc>
              <a:spcBef>
                <a:spcPts val="243"/>
              </a:spcBef>
              <a:buNone/>
            </a:pP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dati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che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vengono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inviati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in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risposta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alle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richieste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del server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vengono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visualizzati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 front-end</a:t>
            </a:r>
          </a:p>
          <a:p>
            <a:pPr marL="242900" indent="-242900" algn="l">
              <a:lnSpc>
                <a:spcPts val="2873"/>
              </a:lnSpc>
              <a:spcBef>
                <a:spcPts val="2338"/>
              </a:spcBef>
              <a:buSzPct val="100000"/>
              <a:buChar char="•"/>
            </a:pPr>
            <a:r>
              <a:rPr lang="en-US" sz="205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Visualizzazione dei dati del dispositivo connesso </a:t>
            </a:r>
            <a:r>
              <a:rPr lang="en-US" sz="2052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sul</a:t>
            </a:r>
            <a:r>
              <a:rPr lang="en-US" sz="205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server</a:t>
            </a:r>
          </a:p>
          <a:p>
            <a:pPr lvl="1" algn="l">
              <a:lnSpc>
                <a:spcPts val="1835"/>
              </a:lnSpc>
              <a:spcBef>
                <a:spcPts val="243"/>
              </a:spcBef>
              <a:buNone/>
            </a:pP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Una volta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stabilita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la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connessione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sarà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possible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visualizzare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alcuni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informazioni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come il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tipo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di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piattafroma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ed il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modello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in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caso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di dispositive android,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sul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server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6284928" y="1414876"/>
            <a:ext cx="5446938" cy="50631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873"/>
              </a:lnSpc>
              <a:buSzPct val="100000"/>
              <a:buChar char="•"/>
            </a:pPr>
            <a:r>
              <a:rPr lang="en-US" sz="205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Requisiti di sistema</a:t>
            </a:r>
          </a:p>
          <a:p>
            <a:pPr lvl="1" algn="l">
              <a:lnSpc>
                <a:spcPts val="1835"/>
              </a:lnSpc>
              <a:spcBef>
                <a:spcPts val="243"/>
              </a:spcBef>
              <a:buNone/>
            </a:pP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Il client deve essere un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dispositivo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con sistema operativo Android o un browser. Il server deve supportare socket/websocket e deve consentire la connessione di un singolo client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alla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volta.</a:t>
            </a:r>
          </a:p>
          <a:p>
            <a:pPr lvl="1" algn="l">
              <a:lnSpc>
                <a:spcPts val="1835"/>
              </a:lnSpc>
              <a:spcBef>
                <a:spcPts val="243"/>
              </a:spcBef>
              <a:buNone/>
            </a:pPr>
            <a:endParaRPr lang="en-US" sz="1311" dirty="0">
              <a:solidFill>
                <a:srgbClr val="FFFFFF">
                  <a:alpha val="50000"/>
                </a:srgbClr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242900" indent="-242900" algn="l">
              <a:lnSpc>
                <a:spcPts val="2873"/>
              </a:lnSpc>
              <a:buSzPct val="100000"/>
              <a:buChar char="•"/>
            </a:pPr>
            <a:r>
              <a:rPr lang="en-US" sz="2052" dirty="0" err="1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Requisiti</a:t>
            </a:r>
            <a:r>
              <a:rPr lang="en-US" sz="205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hardware/software</a:t>
            </a:r>
          </a:p>
          <a:p>
            <a:pPr lvl="1" algn="l">
              <a:lnSpc>
                <a:spcPts val="1835"/>
              </a:lnSpc>
              <a:spcBef>
                <a:spcPts val="243"/>
              </a:spcBef>
              <a:buNone/>
            </a:pP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Sia il server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che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il client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devono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essere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dotati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di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una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connessione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internet stabile per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potersi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scambiare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dati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attraverso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le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websocket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</a:p>
          <a:p>
            <a:pPr lvl="1" algn="l">
              <a:lnSpc>
                <a:spcPts val="1835"/>
              </a:lnSpc>
              <a:spcBef>
                <a:spcPts val="243"/>
              </a:spcBef>
              <a:buNone/>
            </a:pP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Affinchè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le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funzionalità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sviluppate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possano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essere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utilizzate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il client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connesso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al server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dovrà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essere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dotato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di:</a:t>
            </a:r>
          </a:p>
          <a:p>
            <a:pPr marL="742950" lvl="1" indent="-285750" algn="l">
              <a:lnSpc>
                <a:spcPts val="1835"/>
              </a:lnSpc>
              <a:spcBef>
                <a:spcPts val="243"/>
              </a:spcBef>
              <a:buFontTx/>
              <a:buChar char="-"/>
            </a:pP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sensore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GPS</a:t>
            </a:r>
          </a:p>
          <a:p>
            <a:pPr marL="742950" lvl="1" indent="-285750" algn="l">
              <a:lnSpc>
                <a:spcPts val="1835"/>
              </a:lnSpc>
              <a:spcBef>
                <a:spcPts val="243"/>
              </a:spcBef>
              <a:buFontTx/>
              <a:buChar char="-"/>
            </a:pP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sensore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fotografico</a:t>
            </a:r>
            <a:endParaRPr lang="en-US" sz="1311" dirty="0">
              <a:solidFill>
                <a:srgbClr val="FFFFFF">
                  <a:alpha val="50000"/>
                </a:srgbClr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742950" lvl="1" indent="-285750" algn="l">
              <a:lnSpc>
                <a:spcPts val="1835"/>
              </a:lnSpc>
              <a:spcBef>
                <a:spcPts val="243"/>
              </a:spcBef>
              <a:buFontTx/>
              <a:buChar char="-"/>
            </a:pP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sensore</a:t>
            </a:r>
            <a:r>
              <a:rPr lang="en-US" sz="1311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per la </a:t>
            </a:r>
            <a:r>
              <a:rPr lang="en-US" sz="1311" dirty="0" err="1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batteria</a:t>
            </a:r>
            <a:endParaRPr lang="en-US" sz="1311" dirty="0">
              <a:solidFill>
                <a:srgbClr val="FFFFFF">
                  <a:alpha val="50000"/>
                </a:srgbClr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lvl="1" algn="l">
              <a:lnSpc>
                <a:spcPts val="1835"/>
              </a:lnSpc>
              <a:spcBef>
                <a:spcPts val="243"/>
              </a:spcBef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379952"/>
            <a:ext cx="12188952" cy="56373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444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Home Page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76131" y="1599800"/>
            <a:ext cx="4031784" cy="4789877"/>
          </a:xfrm>
          <a:prstGeom prst="rect">
            <a:avLst/>
          </a:prstGeom>
          <a:solidFill>
            <a:srgbClr val="282C34"/>
          </a:solidFill>
        </p:spPr>
      </p:sp>
      <p:pic>
        <p:nvPicPr>
          <p:cNvPr id="4" name="Object 3" descr="preencoded.png"/>
          <p:cNvPicPr>
            <a:picLocks noChangeAspect="1"/>
          </p:cNvPicPr>
          <p:nvPr/>
        </p:nvPicPr>
        <p:blipFill>
          <a:blip r:embed="rId3"/>
          <a:srcRect l="25680" r="25680"/>
          <a:stretch/>
        </p:blipFill>
        <p:spPr>
          <a:xfrm>
            <a:off x="476131" y="1599800"/>
            <a:ext cx="4031784" cy="4789877"/>
          </a:xfrm>
          <a:prstGeom prst="rect">
            <a:avLst/>
          </a:prstGeom>
        </p:spPr>
      </p:pic>
      <p:sp>
        <p:nvSpPr>
          <p:cNvPr id="5" name="Object 4"/>
          <p:cNvSpPr/>
          <p:nvPr/>
        </p:nvSpPr>
        <p:spPr>
          <a:xfrm>
            <a:off x="4974523" y="1851435"/>
            <a:ext cx="3444141" cy="402080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3024"/>
              </a:lnSpc>
              <a:buSzPct val="100000"/>
              <a:buChar char="•"/>
            </a:pPr>
            <a:r>
              <a:rPr lang="en-US" sz="216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Mostra un messaggio di attesa fino a quando non si connette un client</a:t>
            </a:r>
          </a:p>
          <a:p>
            <a:pPr lvl="1" algn="l">
              <a:lnSpc>
                <a:spcPts val="1932"/>
              </a:lnSpc>
              <a:spcBef>
                <a:spcPts val="256"/>
              </a:spcBef>
              <a:buNone/>
            </a:pPr>
            <a:r>
              <a:rPr lang="en-US" sz="1380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Una volta connesso, verrà mostrata una card contenente alcune informazioni sul dispositivo connesso</a:t>
            </a:r>
          </a:p>
          <a:p>
            <a:pPr marL="242900" indent="-242900" algn="l">
              <a:lnSpc>
                <a:spcPts val="3024"/>
              </a:lnSpc>
              <a:spcBef>
                <a:spcPts val="2461"/>
              </a:spcBef>
              <a:buSzPct val="100000"/>
              <a:buChar char="•"/>
            </a:pPr>
            <a:r>
              <a:rPr lang="en-US" sz="216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Visualizza posizione</a:t>
            </a:r>
          </a:p>
          <a:p>
            <a:pPr lvl="1" algn="l">
              <a:lnSpc>
                <a:spcPts val="1932"/>
              </a:lnSpc>
              <a:spcBef>
                <a:spcPts val="256"/>
              </a:spcBef>
              <a:buNone/>
            </a:pPr>
            <a:r>
              <a:rPr lang="en-US" sz="1380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Permette di visualizzare la posizione del dispositivo connesso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8486511" y="1851435"/>
            <a:ext cx="3444141" cy="42339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3024"/>
              </a:lnSpc>
              <a:buSzPct val="100000"/>
              <a:buChar char="•"/>
            </a:pPr>
            <a:r>
              <a:rPr lang="en-US" sz="216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Informazioni sullo stato della batteria</a:t>
            </a:r>
          </a:p>
          <a:p>
            <a:pPr lvl="1" algn="l">
              <a:lnSpc>
                <a:spcPts val="1932"/>
              </a:lnSpc>
              <a:spcBef>
                <a:spcPts val="256"/>
              </a:spcBef>
              <a:buNone/>
            </a:pPr>
            <a:r>
              <a:rPr lang="en-US" sz="1380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Permette di visualizzare le informazioni sullo stato della batteria del dispositivo connesso</a:t>
            </a:r>
          </a:p>
          <a:p>
            <a:pPr marL="242900" indent="-242900" algn="l">
              <a:lnSpc>
                <a:spcPts val="3024"/>
              </a:lnSpc>
              <a:spcBef>
                <a:spcPts val="2461"/>
              </a:spcBef>
              <a:buSzPct val="100000"/>
              <a:buChar char="•"/>
            </a:pPr>
            <a:r>
              <a:rPr lang="en-US" sz="216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Scatta una foto</a:t>
            </a:r>
          </a:p>
          <a:p>
            <a:pPr lvl="1" algn="l">
              <a:lnSpc>
                <a:spcPts val="1932"/>
              </a:lnSpc>
              <a:spcBef>
                <a:spcPts val="256"/>
              </a:spcBef>
              <a:buNone/>
            </a:pPr>
            <a:r>
              <a:rPr lang="en-US" sz="1380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Permette di scattare una foto dal dispositivo connesso</a:t>
            </a:r>
          </a:p>
          <a:p>
            <a:pPr marL="242900" indent="-242900" algn="l">
              <a:lnSpc>
                <a:spcPts val="3024"/>
              </a:lnSpc>
              <a:spcBef>
                <a:spcPts val="2461"/>
              </a:spcBef>
              <a:buSzPct val="100000"/>
              <a:buChar char="•"/>
            </a:pPr>
            <a:r>
              <a:rPr lang="en-US" sz="216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Avvia una chat</a:t>
            </a:r>
          </a:p>
          <a:p>
            <a:pPr lvl="1" algn="l">
              <a:lnSpc>
                <a:spcPts val="1932"/>
              </a:lnSpc>
              <a:spcBef>
                <a:spcPts val="256"/>
              </a:spcBef>
              <a:buNone/>
            </a:pPr>
            <a:r>
              <a:rPr lang="en-US" sz="1380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Permette di avviare una chat con il dispositivo connesso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123794" y="379952"/>
            <a:ext cx="7751412" cy="56373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444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Scatta una foto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7999000" y="0"/>
            <a:ext cx="4199475" cy="6865808"/>
          </a:xfrm>
          <a:prstGeom prst="rect">
            <a:avLst/>
          </a:prstGeom>
          <a:solidFill>
            <a:srgbClr val="00A0B0"/>
          </a:solidFill>
        </p:spPr>
      </p:sp>
      <p:pic>
        <p:nvPicPr>
          <p:cNvPr id="4" name="Object 3" descr="preencoded.png"/>
          <p:cNvPicPr>
            <a:picLocks noChangeAspect="1"/>
          </p:cNvPicPr>
          <p:nvPr/>
        </p:nvPicPr>
        <p:blipFill>
          <a:blip r:embed="rId3"/>
          <a:srcRect l="29612" r="29612"/>
          <a:stretch/>
        </p:blipFill>
        <p:spPr>
          <a:xfrm>
            <a:off x="7999000" y="0"/>
            <a:ext cx="4199475" cy="6865808"/>
          </a:xfrm>
          <a:prstGeom prst="rect">
            <a:avLst/>
          </a:prstGeom>
        </p:spPr>
      </p:pic>
      <p:sp>
        <p:nvSpPr>
          <p:cNvPr id="5" name="Object 4"/>
          <p:cNvSpPr/>
          <p:nvPr/>
        </p:nvSpPr>
        <p:spPr>
          <a:xfrm>
            <a:off x="571357" y="2394224"/>
            <a:ext cx="3561459" cy="314651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3024"/>
              </a:lnSpc>
              <a:buSzPct val="100000"/>
              <a:buChar char="•"/>
            </a:pPr>
            <a:r>
              <a:rPr lang="en-US" sz="216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Richiesta dal server al client di scattare una foto</a:t>
            </a:r>
          </a:p>
          <a:p>
            <a:pPr lvl="1" algn="l">
              <a:lnSpc>
                <a:spcPts val="1932"/>
              </a:lnSpc>
              <a:spcBef>
                <a:spcPts val="256"/>
              </a:spcBef>
              <a:buNone/>
            </a:pPr>
            <a:r>
              <a:rPr lang="en-US" sz="1380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Il server invia una richiesta al client di scattare una foto</a:t>
            </a:r>
          </a:p>
          <a:p>
            <a:pPr marL="242900" indent="-242900" algn="l">
              <a:lnSpc>
                <a:spcPts val="3024"/>
              </a:lnSpc>
              <a:spcBef>
                <a:spcPts val="2461"/>
              </a:spcBef>
              <a:buSzPct val="100000"/>
              <a:buChar char="•"/>
            </a:pPr>
            <a:r>
              <a:rPr lang="en-US" sz="216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Messaggio di attesa</a:t>
            </a:r>
          </a:p>
          <a:p>
            <a:pPr lvl="1" algn="l">
              <a:lnSpc>
                <a:spcPts val="1932"/>
              </a:lnSpc>
              <a:spcBef>
                <a:spcPts val="256"/>
              </a:spcBef>
              <a:buNone/>
            </a:pPr>
            <a:r>
              <a:rPr lang="en-US" sz="1380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Il server mostra un messaggio di attesa fino a quando non si riceve l'immagine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4189952" y="2394224"/>
            <a:ext cx="3561459" cy="300783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3024"/>
              </a:lnSpc>
              <a:buSzPct val="100000"/>
              <a:buChar char="•"/>
            </a:pPr>
            <a:r>
              <a:rPr lang="en-US" sz="216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Visualizzazione dell'immagine</a:t>
            </a:r>
          </a:p>
          <a:p>
            <a:pPr lvl="1" algn="l">
              <a:lnSpc>
                <a:spcPts val="1932"/>
              </a:lnSpc>
              <a:spcBef>
                <a:spcPts val="256"/>
              </a:spcBef>
              <a:buNone/>
            </a:pPr>
            <a:r>
              <a:rPr lang="en-US" sz="1380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Una volta ricevuta l'immagine, questa verrà visualizzata</a:t>
            </a:r>
          </a:p>
          <a:p>
            <a:pPr marL="242900" indent="-242900" algn="l">
              <a:lnSpc>
                <a:spcPts val="3024"/>
              </a:lnSpc>
              <a:spcBef>
                <a:spcPts val="2461"/>
              </a:spcBef>
              <a:buSzPct val="100000"/>
              <a:buChar char="•"/>
            </a:pPr>
            <a:r>
              <a:rPr lang="en-US" sz="216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Opzioni disponibili</a:t>
            </a:r>
          </a:p>
          <a:p>
            <a:pPr lvl="1" algn="l">
              <a:lnSpc>
                <a:spcPts val="1932"/>
              </a:lnSpc>
              <a:spcBef>
                <a:spcPts val="256"/>
              </a:spcBef>
              <a:buNone/>
            </a:pPr>
            <a:r>
              <a:rPr lang="en-US" sz="1380" dirty="0">
                <a:solidFill>
                  <a:srgbClr val="FFFFFF">
                    <a:alpha val="5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 avranno a disposizione 3 alternative: salvare l'immagine ricevuta, scattare un'altra foto o tornare alla home page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5386153" y="379952"/>
            <a:ext cx="5629987" cy="169121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4440"/>
              </a:lnSpc>
              <a:buNone/>
            </a:pPr>
            <a:r>
              <a:rPr lang="en-US" sz="3750" dirty="0" err="1">
                <a:solidFill>
                  <a:srgbClr val="FFFFFF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Ottieni</a:t>
            </a:r>
            <a:r>
              <a:rPr lang="en-US" sz="3750" dirty="0">
                <a:solidFill>
                  <a:srgbClr val="FFFFFF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 </a:t>
            </a:r>
            <a:r>
              <a:rPr lang="en-US" sz="3750" dirty="0" err="1">
                <a:solidFill>
                  <a:srgbClr val="FFFFFF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Posizione</a:t>
            </a:r>
            <a:r>
              <a:rPr lang="en-US" sz="3750" dirty="0">
                <a:solidFill>
                  <a:srgbClr val="FFFFFF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 del client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0" y="0"/>
            <a:ext cx="4222953" cy="6865808"/>
          </a:xfrm>
          <a:prstGeom prst="rect">
            <a:avLst/>
          </a:prstGeom>
          <a:solidFill>
            <a:srgbClr val="00A0B0"/>
          </a:solidFill>
        </p:spPr>
      </p:sp>
      <p:pic>
        <p:nvPicPr>
          <p:cNvPr id="4" name="Object 3" descr="preencoded.png"/>
          <p:cNvPicPr>
            <a:picLocks noChangeAspect="1"/>
          </p:cNvPicPr>
          <p:nvPr/>
        </p:nvPicPr>
        <p:blipFill>
          <a:blip r:embed="rId3"/>
          <a:srcRect l="32792" t="278" r="32792" b="278"/>
          <a:stretch/>
        </p:blipFill>
        <p:spPr>
          <a:xfrm>
            <a:off x="0" y="0"/>
            <a:ext cx="4222953" cy="6865808"/>
          </a:xfrm>
          <a:prstGeom prst="rect">
            <a:avLst/>
          </a:prstGeom>
        </p:spPr>
      </p:pic>
      <p:sp>
        <p:nvSpPr>
          <p:cNvPr id="5" name="Object 4"/>
          <p:cNvSpPr/>
          <p:nvPr/>
        </p:nvSpPr>
        <p:spPr>
          <a:xfrm>
            <a:off x="4676011" y="1899581"/>
            <a:ext cx="7515989" cy="287154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3024"/>
              </a:lnSpc>
              <a:buSzPct val="100000"/>
              <a:buChar char="•"/>
            </a:pPr>
            <a:r>
              <a:rPr lang="en-US" sz="216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Quando si clicca sul bottone "GET POSITION" viene inviata una richiesta al client.</a:t>
            </a:r>
          </a:p>
          <a:p>
            <a:pPr marL="242900" indent="-242900" algn="l">
              <a:lnSpc>
                <a:spcPts val="3024"/>
              </a:lnSpc>
              <a:spcBef>
                <a:spcPts val="2193"/>
              </a:spcBef>
              <a:buSzPct val="100000"/>
              <a:buChar char="•"/>
            </a:pPr>
            <a:r>
              <a:rPr lang="en-US" sz="216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Fino a quando non riceve i dati il server mostra un messaggio di attesa.</a:t>
            </a:r>
          </a:p>
          <a:p>
            <a:pPr marL="242900" indent="-242900" algn="l">
              <a:lnSpc>
                <a:spcPts val="3024"/>
              </a:lnSpc>
              <a:spcBef>
                <a:spcPts val="2193"/>
              </a:spcBef>
              <a:buSzPct val="100000"/>
              <a:buChar char="•"/>
            </a:pPr>
            <a:r>
              <a:rPr lang="en-US" sz="216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Una volta ricevuti i dati il server mostra una mappa con un pin alle coordinate ricevute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1635581" y="379952"/>
            <a:ext cx="8917790" cy="112747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444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Visualizzazione delle informazioni sullo stato della batteria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7522869" y="2161634"/>
            <a:ext cx="4199475" cy="4237565"/>
          </a:xfrm>
          <a:prstGeom prst="rect">
            <a:avLst/>
          </a:prstGeom>
          <a:solidFill>
            <a:srgbClr val="97AA0F"/>
          </a:solidFill>
        </p:spPr>
      </p:sp>
      <p:pic>
        <p:nvPicPr>
          <p:cNvPr id="4" name="Object 3" descr="preencoded.png"/>
          <p:cNvPicPr>
            <a:picLocks noChangeAspect="1"/>
          </p:cNvPicPr>
          <p:nvPr/>
        </p:nvPicPr>
        <p:blipFill>
          <a:blip r:embed="rId3"/>
          <a:srcRect l="16904" r="16904"/>
          <a:stretch/>
        </p:blipFill>
        <p:spPr>
          <a:xfrm>
            <a:off x="7522869" y="2161634"/>
            <a:ext cx="4199475" cy="4237565"/>
          </a:xfrm>
          <a:prstGeom prst="rect">
            <a:avLst/>
          </a:prstGeom>
        </p:spPr>
      </p:pic>
      <p:sp>
        <p:nvSpPr>
          <p:cNvPr id="5" name="Object 4"/>
          <p:cNvSpPr/>
          <p:nvPr/>
        </p:nvSpPr>
        <p:spPr>
          <a:xfrm>
            <a:off x="571357" y="2646574"/>
            <a:ext cx="7122919" cy="325542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3024"/>
              </a:lnSpc>
              <a:buSzPct val="100000"/>
              <a:buChar char="•"/>
            </a:pPr>
            <a:r>
              <a:rPr lang="en-US" sz="216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 click sul bottone "BATTERY STATUS  viene inviata una richiesta al client</a:t>
            </a:r>
          </a:p>
          <a:p>
            <a:pPr marL="242900" indent="-242900" algn="l">
              <a:lnSpc>
                <a:spcPts val="3024"/>
              </a:lnSpc>
              <a:spcBef>
                <a:spcPts val="2193"/>
              </a:spcBef>
              <a:buSzPct val="100000"/>
              <a:buChar char="•"/>
            </a:pPr>
            <a:r>
              <a:rPr lang="en-US" sz="216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Fino a quando non si ricevono le informazioni richieste viene mostrato un messaggio di attesa </a:t>
            </a:r>
          </a:p>
          <a:p>
            <a:pPr marL="242900" indent="-242900" algn="l">
              <a:lnSpc>
                <a:spcPts val="3024"/>
              </a:lnSpc>
              <a:spcBef>
                <a:spcPts val="2193"/>
              </a:spcBef>
              <a:buSzPct val="100000"/>
              <a:buChar char="•"/>
            </a:pPr>
            <a:r>
              <a:rPr lang="en-US" sz="216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Ricevute le informazioni queste vengono visualizzate in una card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743</Words>
  <Application>Microsoft Office PowerPoint</Application>
  <PresentationFormat>Widescreen</PresentationFormat>
  <Paragraphs>83</Paragraphs>
  <Slides>10</Slides>
  <Notes>10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6" baseType="lpstr">
      <vt:lpstr>Montserrat</vt:lpstr>
      <vt:lpstr>Calibri</vt:lpstr>
      <vt:lpstr>Söhne</vt:lpstr>
      <vt:lpstr>Trocchi</vt:lpstr>
      <vt:lpstr>Arial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Beautiful.ai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First Presentation</dc:title>
  <dc:subject>My First Presentation</dc:subject>
  <dc:creator>ANGELA GIULIA ALTOMARE</dc:creator>
  <cp:lastModifiedBy>Angela Giulia Altomare</cp:lastModifiedBy>
  <cp:revision>2</cp:revision>
  <dcterms:created xsi:type="dcterms:W3CDTF">2023-05-01T20:56:13Z</dcterms:created>
  <dcterms:modified xsi:type="dcterms:W3CDTF">2023-05-02T07:14:31Z</dcterms:modified>
</cp:coreProperties>
</file>